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edhelm Kring" initials="FK" lastIdx="3" clrIdx="0">
    <p:extLst>
      <p:ext uri="{19B8F6BF-5375-455C-9EA6-DF929625EA0E}">
        <p15:presenceInfo xmlns:p15="http://schemas.microsoft.com/office/powerpoint/2012/main" userId="df8d81e913385f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7" autoAdjust="0"/>
    <p:restoredTop sz="94660"/>
  </p:normalViewPr>
  <p:slideViewPr>
    <p:cSldViewPr snapToGrid="0">
      <p:cViewPr>
        <p:scale>
          <a:sx n="70" d="100"/>
          <a:sy n="70" d="100"/>
        </p:scale>
        <p:origin x="1687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B27BC-B948-2602-F23D-A90C2002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160BE2-B46B-F7E2-0D9A-EF6BE7A2E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E0EA0-F028-1F78-4A62-9882CEF7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397C18-8A56-79DF-1398-C07BCAE7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C7099F-C578-24C5-1D51-3DCE81DA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BF22D-B632-A207-12BD-87507620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81E298-1A70-2CEA-0E50-8BE280F1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E3236-8CAD-D062-453E-C41F0E4B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917C3D-F962-33F4-7C85-6969AE28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701BC0-1A7A-E0BB-9F0E-74733552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9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6BC6C0-DE3F-BB8B-4788-1FD55334C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EC6A50-BA42-5A7B-A89F-DCD270834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686F4-48B9-015D-1BD6-7ECD1402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88755-A960-E1B0-3E46-A57535DB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A1A3B-E8BC-B22D-B171-C667517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4162E-3526-1235-8E3A-5BE2ED7C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67C79-43F1-F813-C5FD-1C4042D4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99A56-FD0C-7C28-B309-976918A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B8EE32-8A1A-96EE-700E-FA1596DB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85F894-5B7D-06C2-99C5-EA304A5A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95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4FF45-3826-967F-BBEB-287EC206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4AFC6-DE51-BD43-E11E-21EF9F938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344AFD-D2F3-E7A1-FF43-DDFC692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E91BA-905D-9B0B-F1E0-C4AB4E2A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80551-91D7-5DE5-2DC2-D30AB748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F39D-B9F2-FCD6-1686-EC49087D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F3FB77-0AA7-04B9-D6CF-8E58CD344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F1822F-6213-E935-0D60-DDDC96BD4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DE3398-C8D1-C17E-6DD8-FC0531C0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C52414-2EA3-C48E-CCBC-58464551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90261A-FDA6-C343-E303-7E9A566A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D1391-A5B3-9CAD-1D9F-DC1135D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9F7B50-3A6F-3650-31C8-6D4C5E91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F95E31-5301-4B11-9D45-D4DE3319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40F8CC-1A65-1CCF-D90B-241B90105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D8850C-1E8C-3258-57E5-ED0D50061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D5AB8D-36FF-7C9E-7963-E7DCB4E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DE1AFD-3027-5729-4056-5A599089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828FF2-63CD-A88E-5F1F-9C906CE0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4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7EB6-F122-92FF-0A26-DE2E4010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98652D-89EC-73A5-C7C0-4670598A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C26F1C-0697-A042-BFD2-AB3792B2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41364E-CA7C-8AD8-06CD-82E3B453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3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86D51F-1956-7E17-D71E-5FC43ECD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05F5D1-5D7E-0F7E-1617-ADF8185D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316C8C-2A6D-5091-56D5-7FE850A0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6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A570-D0FB-52F9-9CBB-491F545A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B94C0-25CA-3ABB-9329-0454BDCE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CA808F-F33C-C5A6-20EB-9943CB237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38029E-3F4C-312C-78EC-78F8D3BD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89CEA0-04C1-1D40-FB91-67484B07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7414FC-7774-05A6-4274-0F58473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2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33827-5E63-CF49-886D-9DD66040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4E1FE8-8BAC-BF11-7F52-65EE8320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E308A2-0EE3-0F08-3955-5D1EAD6F6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C608A3-8A61-6379-0720-8EE5B87A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675170-9D48-79E0-BCA5-786CAC22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7CDA51-03CB-6C89-96EE-3632153D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7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1F2A05-5652-3492-EF1B-FC53C161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C1326-BEA1-E7BF-1F14-D20860EB1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925466-9DD5-9BF2-89FF-7245D5DA9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C73C-7C58-4C3A-B1F7-B2A5EF1D18AD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75EEC3-FEF7-BC81-3B01-E6839017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D24F9A-DC36-7A8C-8A5F-D9D3267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6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6431-859F-8EF7-783B-E469471CA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8757"/>
          </a:xfrm>
        </p:spPr>
        <p:txBody>
          <a:bodyPr>
            <a:normAutofit/>
          </a:bodyPr>
          <a:lstStyle/>
          <a:p>
            <a:r>
              <a:rPr lang="de-DE" sz="4000" b="0" i="0" dirty="0">
                <a:solidFill>
                  <a:srgbClr val="202124"/>
                </a:solidFill>
                <a:effectLst/>
                <a:highlight>
                  <a:srgbClr val="F7F7F7"/>
                </a:highlight>
                <a:latin typeface="Roboto" panose="02000000000000000000" pitchFamily="2" charset="0"/>
              </a:rPr>
              <a:t>Beispielhafte Musterseiten einer Unterweisung für Fremdfirmen 	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B92B47-BAB4-CE77-F4A9-B3FA9A3BD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6880"/>
            <a:ext cx="9144000" cy="1010920"/>
          </a:xfrm>
        </p:spPr>
        <p:txBody>
          <a:bodyPr>
            <a:noAutofit/>
          </a:bodyPr>
          <a:lstStyle/>
          <a:p>
            <a:r>
              <a:rPr lang="de-DE" sz="4000" i="1" dirty="0"/>
              <a:t>Ihr Unternehmen / Standort / Logo usw.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305E6C-5ABD-67CF-5569-10B0D647714A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88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408D0-4F40-DEB8-DF7A-50E2BB13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 und Ansprechpartner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82F563-7AAE-6942-9453-34842A69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Auswahl der Sprache </a:t>
            </a:r>
          </a:p>
          <a:p>
            <a:r>
              <a:rPr lang="de-DE" i="1" dirty="0"/>
              <a:t>ggf. Begrüßung (s. nächste Seite)</a:t>
            </a:r>
          </a:p>
          <a:p>
            <a:r>
              <a:rPr lang="de-DE" i="1" dirty="0"/>
              <a:t>Eingabe der persönlichen Daten / Kontaktdaten</a:t>
            </a:r>
          </a:p>
          <a:p>
            <a:r>
              <a:rPr lang="de-DE" i="1" dirty="0"/>
              <a:t>Auswahl des Ansprechpartners am Standort</a:t>
            </a:r>
          </a:p>
          <a:p>
            <a:endParaRPr lang="de-DE" i="1" dirty="0"/>
          </a:p>
          <a:p>
            <a:r>
              <a:rPr lang="de-DE" i="1" dirty="0"/>
              <a:t>ggf. Zuordnung zu bereits registrierten Fremdfirmen </a:t>
            </a:r>
          </a:p>
          <a:p>
            <a:r>
              <a:rPr lang="de-DE" i="1" dirty="0"/>
              <a:t>ggf. Angaben zu Ansprechpersonen für sicherheitsrelevante Fragen (Auftraggeber, Sifa, Koordinator, …)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466AC0-6819-DE19-D588-3FD3D79D5F17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Begrüßung </a:t>
            </a:r>
            <a:r>
              <a:rPr lang="de-DE" i="1" dirty="0"/>
              <a:t>(Beispieltext)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Ihre Sicherheit ist uns ein Anliegen.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Daher muss sich jeder Besucher von &lt;</a:t>
            </a:r>
            <a:r>
              <a:rPr lang="de-DE" i="1" dirty="0"/>
              <a:t>Unternehmensname &gt; zuvor </a:t>
            </a:r>
            <a:r>
              <a:rPr lang="de-DE" dirty="0"/>
              <a:t>registrieren und eine Einweisung durchlaufen.</a:t>
            </a:r>
          </a:p>
          <a:p>
            <a:r>
              <a:rPr lang="de-DE" dirty="0"/>
              <a:t>Bitte lesen Sie die nachfolgende Seiten sorgfältig bis zum Ende durch.</a:t>
            </a:r>
          </a:p>
          <a:p>
            <a:r>
              <a:rPr lang="de-DE" dirty="0"/>
              <a:t>Anschließend erhalten Sie Ihren Besucherausweis mit einer Gültigkeit von X Tagen.</a:t>
            </a:r>
          </a:p>
          <a:p>
            <a:r>
              <a:rPr lang="de-DE" dirty="0"/>
              <a:t>Bitte denken Sie daran, sich beim Verlassen des Geländes hier am Terminal wieder abzumelden.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de-DE" dirty="0"/>
              <a:t>Vielen Dank, wir wünschen Ihnen einen unfallfreien Aufenthalt.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72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0" y="1935017"/>
            <a:ext cx="8813800" cy="4351338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Das Rauchen ist auf dem gesamten Betriebsareal untersagt!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Für den gesamten Standort gilt ein </a:t>
            </a:r>
            <a:r>
              <a:rPr lang="de-DE" dirty="0" err="1"/>
              <a:t>Fotografierverbot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ggf. zu ergänzen um Verbote für Alkohol, Handynutzung in gekennzeichneten Bereichen usw.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382003-1D51-6E7E-FC2E-3822901E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50" y="1943373"/>
            <a:ext cx="1508024" cy="14856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0680D03-433B-CD6A-A9B9-43C899BF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75" y="3681685"/>
            <a:ext cx="1410974" cy="14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825625"/>
            <a:ext cx="881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zulässige Höchstgeschwindigkeit beträgt 10 km/h!</a:t>
            </a:r>
          </a:p>
          <a:p>
            <a:pPr marL="0" indent="0">
              <a:buNone/>
            </a:pPr>
            <a:r>
              <a:rPr lang="de-DE" dirty="0"/>
              <a:t>Es gilt die Straßenverkehrsordnung!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Rettungswege stets freihalten!</a:t>
            </a:r>
          </a:p>
          <a:p>
            <a:pPr marL="0" indent="0">
              <a:buNone/>
            </a:pPr>
            <a:r>
              <a:rPr lang="de-DE" dirty="0"/>
              <a:t>Parken nur in den ausgewiesenen Zonen!</a:t>
            </a:r>
          </a:p>
          <a:p>
            <a:endParaRPr lang="de-DE" dirty="0"/>
          </a:p>
          <a:p>
            <a:pPr marL="0" indent="0">
              <a:spcBef>
                <a:spcPts val="1800"/>
              </a:spcBef>
              <a:buNone/>
            </a:pPr>
            <a:r>
              <a:rPr lang="de-DE" dirty="0"/>
              <a:t>Zutrittsbeschränkungen sind zu beachten!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6FFD2D-AE15-D8C4-C1C8-8EDBA16F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56" y="1758262"/>
            <a:ext cx="1173629" cy="11400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7ED51D-23F7-427A-B942-CAB92041E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79" y="3240725"/>
            <a:ext cx="1296581" cy="13021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7F7051-A44C-4F44-8FB2-BCB9F3B73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64" y="4720161"/>
            <a:ext cx="1303821" cy="11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Sicherheitsregeln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571625"/>
            <a:ext cx="10350500" cy="4351338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Hier kann die mitzuführende Ausrüstung genannt werden bzw. die jeweiligen Tragepflichten für PSA , ggf. mit Informationen zur Ausgabe und Rückgabe (z.B. bei Besucherhelmen).</a:t>
            </a:r>
          </a:p>
          <a:p>
            <a:pPr marL="0" indent="0">
              <a:buNone/>
            </a:pPr>
            <a:r>
              <a:rPr lang="de-DE" i="1" dirty="0"/>
              <a:t>Je nach Bedarf sind weitere Seiten möglich, z. B. zu: </a:t>
            </a:r>
          </a:p>
          <a:p>
            <a:r>
              <a:rPr lang="de-DE" sz="2400" i="1" dirty="0"/>
              <a:t>betriebsspezifischen Sicherheitsvorschriften </a:t>
            </a:r>
          </a:p>
          <a:p>
            <a:r>
              <a:rPr lang="de-DE" sz="2400" i="1" dirty="0"/>
              <a:t>Freigabeverfahren / Erlaubnisscheinen für gefährliche Tätigkeiten wie Schweißarbeiten, Dacharbeiten, Arbeiten in engen Räumen usw.</a:t>
            </a:r>
          </a:p>
          <a:p>
            <a:r>
              <a:rPr lang="de-DE" sz="2400" i="1" dirty="0"/>
              <a:t>Benutzung innerbetrieblicher Einrichtungen wie Flurförderzeuge, Hallenkrane, Hebebühnen usw.</a:t>
            </a:r>
          </a:p>
          <a:p>
            <a:r>
              <a:rPr lang="de-DE" sz="2400" i="1" dirty="0"/>
              <a:t>Verwendung von Gefahrstoffen, Druckgasflaschen usw.</a:t>
            </a:r>
          </a:p>
          <a:p>
            <a:r>
              <a:rPr lang="de-DE" sz="2400" i="1" dirty="0"/>
              <a:t>…</a:t>
            </a:r>
            <a:endParaRPr lang="de-DE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9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im Notfall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0" y="1825625"/>
            <a:ext cx="85090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Alarm stets ernst nehmen und die Kennzeichnung der Fluchtwege beachten!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Den zugeordneten Sammelplatz aufsuchen!</a:t>
            </a:r>
          </a:p>
          <a:p>
            <a:pPr marL="0" indent="0">
              <a:buNone/>
            </a:pPr>
            <a:r>
              <a:rPr lang="de-DE" dirty="0"/>
              <a:t>Die Weisungen der Rettungskräfte befolgen!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Notfall die </a:t>
            </a:r>
            <a:r>
              <a:rPr lang="de-DE" b="1" dirty="0"/>
              <a:t>112</a:t>
            </a:r>
            <a:r>
              <a:rPr lang="de-DE" dirty="0"/>
              <a:t> wählen!</a:t>
            </a:r>
            <a:br>
              <a:rPr lang="de-DE" dirty="0"/>
            </a:br>
            <a:r>
              <a:rPr lang="de-DE" i="1" dirty="0"/>
              <a:t>ggf. ergänzt um betriebsinterne Notrufnummern…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F5325C-99CD-5031-0FE1-85D89CC9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02" y="3237941"/>
            <a:ext cx="1066828" cy="1045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AB1BE3F-D602-3AC2-4D4B-8BE316A7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02" y="1825625"/>
            <a:ext cx="1001512" cy="10069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A86ED1-032B-6D01-6062-EB4988D14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87" y="4688358"/>
            <a:ext cx="1055942" cy="10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Lageplan Standort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80" y="1849322"/>
            <a:ext cx="4732020" cy="4351338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ggf. ergänzt um </a:t>
            </a:r>
          </a:p>
          <a:p>
            <a:r>
              <a:rPr lang="de-DE" i="1" dirty="0"/>
              <a:t>Zu- und Abfahrten für Fremdfahrzeuge</a:t>
            </a:r>
          </a:p>
          <a:p>
            <a:r>
              <a:rPr lang="de-DE" i="1" dirty="0"/>
              <a:t>Besucherparkplätze </a:t>
            </a:r>
          </a:p>
          <a:p>
            <a:r>
              <a:rPr lang="de-DE" i="1" dirty="0"/>
              <a:t>Ladezonen</a:t>
            </a:r>
          </a:p>
          <a:p>
            <a:r>
              <a:rPr lang="de-DE" i="1" dirty="0"/>
              <a:t>Lagerbereiche für Material</a:t>
            </a:r>
          </a:p>
          <a:p>
            <a:r>
              <a:rPr lang="de-DE" i="1" dirty="0"/>
              <a:t>sanitäre Anlagen</a:t>
            </a:r>
          </a:p>
          <a:p>
            <a:r>
              <a:rPr lang="de-DE" i="1" dirty="0"/>
              <a:t>Abfallentsorgung</a:t>
            </a:r>
          </a:p>
          <a:p>
            <a:r>
              <a:rPr lang="de-DE" i="1" dirty="0"/>
              <a:t>usw.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Fremdfirmen-Unterweisung / Vorlage von CIT-Terminals | </a:t>
            </a:r>
            <a:r>
              <a:rPr lang="de-DE" dirty="0" err="1"/>
              <a:t>cit-intermundia.de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D2E0E9-5DFF-46AC-4F7F-F2D6A4F2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421" y="148424"/>
            <a:ext cx="5480139" cy="61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Breitbild</PresentationFormat>
  <Paragraphs>64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</vt:lpstr>
      <vt:lpstr>Beispielhafte Musterseiten einer Unterweisung für Fremdfirmen  </vt:lpstr>
      <vt:lpstr>Registrierung und Ansprechpartner</vt:lpstr>
      <vt:lpstr>Begrüßung (Beispieltext)</vt:lpstr>
      <vt:lpstr>Grundregeln</vt:lpstr>
      <vt:lpstr>Grundregeln</vt:lpstr>
      <vt:lpstr>Sicherheitsregeln </vt:lpstr>
      <vt:lpstr>Verhalten im Notfall</vt:lpstr>
      <vt:lpstr>Lageplan Standort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Beispielhafte Musterseiten einer Unterweisung für Fremdfirmen</dc:title>
  <dc:creator>Andreas Spahr</dc:creator>
  <cp:lastModifiedBy>Andreas Spahr</cp:lastModifiedBy>
  <cp:revision>16</cp:revision>
  <dcterms:created xsi:type="dcterms:W3CDTF">2024-08-14T08:49:49Z</dcterms:created>
  <dcterms:modified xsi:type="dcterms:W3CDTF">2024-10-31T08:32:11Z</dcterms:modified>
</cp:coreProperties>
</file>